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301" r:id="rId45"/>
    <p:sldId id="297" r:id="rId46"/>
    <p:sldId id="298" r:id="rId47"/>
    <p:sldId id="299"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3564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421727a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土壤中分解尿素的细菌的分离与计数实验分析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cf97e2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灭菌方法及操作器具</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326d2e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微生物的纯培养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d25065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微生物的选择培养和计数</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21727a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土壤中分解尿素的细菌的分离与计数实验分析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5.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21.jpeg"/><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image" Target="../media/image23.png"/><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6.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7.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34.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38.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9.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0.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0.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53.jpe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0.xml"/><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image" Target="../media/image54.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58.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0.xml"/><Relationship Id="rId2" Type="http://schemas.openxmlformats.org/officeDocument/2006/relationships/image" Target="../media/image60.png"/><Relationship Id="rId1" Type="http://schemas.openxmlformats.org/officeDocument/2006/relationships/image" Target="../media/image59.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6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image" Target="../media/image15.jpeg"/><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c9e307b66?pid=8326d2e0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[河南部分名校2025高二联考]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如图为实验室培养和纯化大肠杆菌过程中的部分操作步骤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c9e307b66.bracket?pid=8326d2e0c&amp;color=0,0,0&amp;vpa=4&amp;vtp=1"/>
          <p:cNvSpPr/>
          <p:nvPr/>
        </p:nvSpPr>
        <p:spPr>
          <a:xfrm>
            <a:off x="270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1_3#c9e307b66?htil=1&amp;pid=8326d2e0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27048" y="1951677"/>
            <a:ext cx="1069848"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1_4#c9e307b66?htil=1&amp;pid=8326d2e0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51960" y="2033973"/>
            <a:ext cx="996696"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1_5#c9e307b66?htil=1&amp;pid=8326d2e0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03136" y="2015685"/>
            <a:ext cx="127101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1_6#c9e307b66?htil=1&amp;pid=8326d2e0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73768" y="2161989"/>
            <a:ext cx="1106424"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11_7#c9e307b66.choices?pid=8326d2e0c&amp;color=0,0,0&amp;vtp=1&amp;bbb=1"/>
          <p:cNvSpPr/>
          <p:nvPr/>
        </p:nvSpPr>
        <p:spPr>
          <a:xfrm>
            <a:off x="722376" y="3501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A.步骤①倒平板操作时，倒好后应立即将培养皿倒过来放置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.步骤①②③需要在酒精灯火焰旁进行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.操作③到④的过程中，每次接种前后都需要对接种环进行灼烧处理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.用接种环在平板上划线时注意不能将培养基划破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c9e307b66?vop=1&amp;pid=8326d2e0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步骤①表示倒平板，需要待培养基冷却凝固后再将培养皿倒过来放置，A错误；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需要在酒精灯火焰旁进行，防止杂菌污染，B正确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；接种环在每次接种前和接种结束后都要通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过灼烧来灭菌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，C正确；用接种环在平板上划线时注意不能将培养基划破，D正确。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9af52e3c8?pid=8326d2e0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平板划线法是一种常用的微生物分离纯化的方法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，某研究小组进行了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纯化酵母菌的实验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，图1为其中一个操作环节，图2为平板划线示意图，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9af52e3c8.bracket?pid=8326d2e0c&amp;color=0,0,0&amp;vpa=5&amp;vtp=1"/>
          <p:cNvSpPr/>
          <p:nvPr/>
        </p:nvSpPr>
        <p:spPr>
          <a:xfrm>
            <a:off x="1087285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4_3#9af52e3c8?iti=1&amp;htil=1&amp;pid=8326d2e0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62072" y="1951678"/>
            <a:ext cx="1088136"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9af52e3c8?iti=2&amp;htil=1&amp;pid=8326d2e0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29016" y="1951678"/>
            <a:ext cx="1307592"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9af52e3c8?iti=1&amp;htil=1&amp;pid=8326d2e0c&amp;color=0,0,0&amp;vtp=1&amp;bbb=1"/>
          <p:cNvSpPr/>
          <p:nvPr/>
        </p:nvSpPr>
        <p:spPr>
          <a:xfrm>
            <a:off x="3175952" y="301136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14_6#9af52e3c8?iti=2&amp;htil=1&amp;pid=8326d2e0c&amp;color=0,0,0&amp;vtp=1&amp;bbb=1"/>
          <p:cNvSpPr/>
          <p:nvPr/>
        </p:nvSpPr>
        <p:spPr>
          <a:xfrm>
            <a:off x="8552624" y="301136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5_BD.14_7#9af52e3c8.choices?pid=8326d2e0c&amp;color=0,0,0&amp;vtp=1&amp;bbb=1"/>
          <p:cNvSpPr/>
          <p:nvPr/>
        </p:nvSpPr>
        <p:spPr>
          <a:xfrm>
            <a:off x="722376" y="347351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A.划线操作应在超净工作台上进行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.除第一次划线外，以后每一次划线的起点是上一次划线的末端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.只有在第5次划线区域中才可以得到单菌落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.若要完成图2操作，接种环至少需要经过6次灼烧灭菌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9af52e3c8?vop=1&amp;pid=8326d2e0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划线操作应在超净工作台上进行，A正确；除第一次划线外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，以后每一次划线的起点是上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一次划线的末端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，目的是将聚集的菌种逐渐稀释分散，从而得到单菌落，B正确；有可能在第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划线的区域获得单菌落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，也有可能在第4次划线的区域就得到所需要的单菌落，C错误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；接种前接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种环要灼烧灭菌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，每次划线后接种环也要灼烧灭菌，图2中有5次划线，故加上接种前的灼烧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种环至少需要经过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6次灼烧灭菌，D正确。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e66e1e845?pid=2d25065e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[贵州贵阳七校2025高二联考]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稻瘟病是水稻生产中的主要真菌性病害，其病原菌为稻瘟菌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，部分土壤微生物能够分泌几丁质酶，可降解稻瘟菌的细胞壁，从而抑制其生长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稻瘟病的生物防治方法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，科研人员计划从土壤中分离并筛选高效降解几丁质的微生物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，以获取几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丁质酶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e66e1e845.bracket?pid=2d25065ed&amp;color=0,0,0&amp;vpa=6&amp;vtp=1"/>
          <p:cNvSpPr/>
          <p:nvPr/>
        </p:nvSpPr>
        <p:spPr>
          <a:xfrm>
            <a:off x="397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e66e1e845.choices?pid=2d25065e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A.统计土壤样品中的活菌数时，可选择平板划线法接种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.筛选土壤中目的微生物时要用以几丁质为唯一碳源的培养基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.在以几丁质为唯一碳源的培养基上生长的菌落均能分泌几丁质酶</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.培养基中的几丁质被分解后产生透明圈，单菌落形成的透明圈越大，该菌落降解几丁质的能力越强</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e66e1e845?vop=1&amp;pid=2d25065e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统计样品中活菌数时，应选择稀释涂布平板法接种，A错误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；筛选土壤中目的微生物时要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用以几丁质为唯一碳源的培养基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因为在该培养基上生长的微生物可能是能降解几丁质的微生物，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正确；在以几丁质为唯一碳源的培养基上生长的菌落不一定能分泌几丁质酶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，如以几丁质的分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解产物为碳源的微生物也可能生存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；透明圈是相关微生物产生几丁质酶水解几丁质形成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，透明圈直径与菌落直径的比值越大，说明该菌落降解几丁质的能力越强，D错误。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ecfbb4c3a?pid=2d25065e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[广东珠海四校2025高二联考]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某实验小组完成了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“土壤中分解尿素的细菌的分离与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”实验，操作流程如图所示，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ecfbb4c3a.bracket?pid=2d25065ed&amp;color=0,0,0&amp;vpa=7&amp;vtp=1&amp;bbb=1"/>
          <p:cNvSpPr/>
          <p:nvPr/>
        </p:nvSpPr>
        <p:spPr>
          <a:xfrm>
            <a:off x="7310501" y="14101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20_2#ecfbb4c3a?pid=2d25065e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ecfbb4c3a.choices?pid=2d25065ed&amp;color=0,0,0&amp;vtp=1&amp;bbb=1"/>
              <p:cNvSpPr/>
              <p:nvPr/>
            </p:nvSpPr>
            <p:spPr>
              <a:xfrm>
                <a:off x="722376" y="3932877"/>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A.培养基应以尿素为唯一氮源，其上生长的都是能分解尿素的细菌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.培养一段时间后，培养基中的营养成分会减少，</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会升高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.使用后的培养基在丢弃前一定要进行消毒处理，以免污染环境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.5号试管的结果表明每升土壤溶液中的菌株数约为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dirty="0"/>
              </a:p>
            </p:txBody>
          </p:sp>
        </mc:Choice>
        <mc:Fallback>
          <p:sp>
            <p:nvSpPr>
              <p:cNvPr id="5" name="QC_5_BD.20_3#ecfbb4c3a.choices?pid=2d25065ed&amp;color=0,0,0&amp;vtp=1&amp;bbb=1"/>
              <p:cNvSpPr>
                <a:spLocks noRot="1" noChangeAspect="1" noMove="1" noResize="1" noEditPoints="1" noAdjustHandles="1" noChangeArrowheads="1" noChangeShapeType="1" noTextEdit="1"/>
              </p:cNvSpPr>
              <p:nvPr/>
            </p:nvSpPr>
            <p:spPr>
              <a:xfrm>
                <a:off x="722376" y="3932877"/>
                <a:ext cx="10753344" cy="1795336"/>
              </a:xfrm>
              <a:prstGeom prst="rect">
                <a:avLst/>
              </a:prstGeom>
              <a:blipFill rotWithShape="1">
                <a:blip r:embed="rId2"/>
                <a:stretch>
                  <a:fillRect l="-4" t="-18"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ecfbb4c3a?vop=1&amp;pid=2d25065ed&amp;color=0,0,0&amp;vtp=1&amp;bt=1&amp;bbb=1&amp;hb=1"/>
              <p:cNvSpPr/>
              <p:nvPr/>
            </p:nvSpPr>
            <p:spPr>
              <a:xfrm>
                <a:off x="722376" y="972000"/>
                <a:ext cx="10753344" cy="27097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某些固氮菌不需要培养基提供氮源，也能在以尿素为唯一氮源的培养基上生长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基应以尿素为唯一氮源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，但其上生长的不一定都是能分解尿素的细菌，A错误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；由于分解尿素的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细菌是异养生物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，所以培养一段时间后，培养基的营养成分会减少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，由于分解尿素的细菌合成的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脲酶可将尿素分解成氨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，氨会使培养基的碱性增强</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会升高，B正确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；使用后的培养基在丢弃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前一定要进行灭菌处理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，以免污染环境，C错误；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5号试管的结果表明每升土壤溶液中的菌株数约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（个），D正确。</a:t>
                </a:r>
                <a:endParaRPr lang="en-US" altLang="zh-CN" sz="2200" dirty="0"/>
              </a:p>
            </p:txBody>
          </p:sp>
        </mc:Choice>
        <mc:Fallback>
          <p:sp>
            <p:nvSpPr>
              <p:cNvPr id="2" name="QC_5_AS.22_1#ecfbb4c3a?vop=1&amp;pid=2d25065ed&amp;color=0,0,0&amp;vtp=1&amp;bt=1&amp;bbb=1&amp;hb=1"/>
              <p:cNvSpPr>
                <a:spLocks noRot="1" noChangeAspect="1" noMove="1" noResize="1" noEditPoints="1" noAdjustHandles="1" noChangeArrowheads="1" noChangeShapeType="1" noTextEdit="1"/>
              </p:cNvSpPr>
              <p:nvPr/>
            </p:nvSpPr>
            <p:spPr>
              <a:xfrm>
                <a:off x="722376" y="972000"/>
                <a:ext cx="10753344" cy="2709736"/>
              </a:xfrm>
              <a:prstGeom prst="rect">
                <a:avLst/>
              </a:prstGeom>
              <a:blipFill rotWithShape="1">
                <a:blip r:embed="rId1"/>
                <a:stretch>
                  <a:fillRect l="-4" t="-17" r="-1010" b="-16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e04b78dc3?pid=2d25065e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[河南驻马店2025高二摸底]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为从泡菜汁中筛选耐高盐的乳酸菌，某同学进行了如下实验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菜汁样品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，经稀释后涂布于含一定浓度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的培养基上，经培养得到了单菌落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，部分操作流程如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，在步骤⑤中统计获得三个平板的平均菌落数为132个。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e04b78dc3?pid=2d25065ed&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4_1#e04b78dc3.bracket?pid=2d25065ed&amp;color=0,0,0&amp;vpa=8&amp;vtp=1"/>
          <p:cNvSpPr/>
          <p:nvPr/>
        </p:nvSpPr>
        <p:spPr>
          <a:xfrm>
            <a:off x="10006076"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23_2#e04b78dc3?htil=4&amp;pid=2d25065e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36069" y="2408877"/>
            <a:ext cx="3218688"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3_3#e04b78dc3.choices?htil=4&amp;pid=2d25065ed&amp;color=0,0,0&amp;vtp=1&amp;bbb=1"/>
              <p:cNvSpPr/>
              <p:nvPr/>
            </p:nvSpPr>
            <p:spPr>
              <a:xfrm>
                <a:off x="722376" y="2281877"/>
                <a:ext cx="73974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A.图示所用培养基配制完成后应先调节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.本实验中含一定浓度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的固体培养基属于鉴别培养基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样品中含有的实际乳酸菌数量可能大于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.利用细菌计数板统计的乳酸菌数可能大于图示方法统计的结果</a:t>
                </a:r>
                <a:endParaRPr lang="en-US" altLang="zh-CN" sz="2000" dirty="0"/>
              </a:p>
            </p:txBody>
          </p:sp>
        </mc:Choice>
        <mc:Fallback>
          <p:sp>
            <p:nvSpPr>
              <p:cNvPr id="5" name="QC_5_BD.23_3#e04b78dc3.choices?htil=4&amp;pid=2d25065ed&amp;color=0,0,0&amp;vtp=1&amp;bbb=1"/>
              <p:cNvSpPr>
                <a:spLocks noRot="1" noChangeAspect="1" noMove="1" noResize="1" noEditPoints="1" noAdjustHandles="1" noChangeArrowheads="1" noChangeShapeType="1" noTextEdit="1"/>
              </p:cNvSpPr>
              <p:nvPr/>
            </p:nvSpPr>
            <p:spPr>
              <a:xfrm>
                <a:off x="722376" y="2281877"/>
                <a:ext cx="7397496" cy="1796034"/>
              </a:xfrm>
              <a:prstGeom prst="rect">
                <a:avLst/>
              </a:prstGeom>
              <a:blipFill rotWithShape="1">
                <a:blip r:embed="rId3"/>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e04b78dc3?vop=1&amp;pid=2d25065e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图示所用培养基配制完成后应先调节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再进行灭菌，这样可以避免调节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过程中造成杂菌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，A正确；本实验中含一定浓度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的固体培养基属于选择培养基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，因为本实验的目的是要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筛选出耐高盐的乳酸菌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，B错误；图示泡菜汁稀释了</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倍，根据图示数据估算出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样品中含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有的乳酸菌数量约为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），由于当两个或多个细胞连在一起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，平板上观察到的只是一个菌落，因而乳酸菌的实际数量可能大于该估算值，C正确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菌计数板统计的乳酸菌数可能大于图示方法统计的结果，因为细菌计数板统计的乳酸菌数目中不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仅包含活菌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，还包含死菌，而图示方法统计的仅仅是活菌且可能比实际数目少，D正确。</a:t>
                </a:r>
                <a:endParaRPr lang="en-US" altLang="zh-CN" sz="2200" dirty="0"/>
              </a:p>
            </p:txBody>
          </p:sp>
        </mc:Choice>
        <mc:Fallback>
          <p:sp>
            <p:nvSpPr>
              <p:cNvPr id="2" name="QC_5_AS.25_1#e04b78dc3?vop=1&amp;pid=2d25065ed&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968"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c945125f.fixed?pid=8b5891d8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c945125f.fixed?pid=8b5891d8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发酵工程的无菌技术</a:t>
            </a:r>
            <a:endParaRPr lang="en-US" altLang="zh-CN" sz="4400" dirty="0"/>
          </a:p>
        </p:txBody>
      </p:sp>
      <p:pic>
        <p:nvPicPr>
          <p:cNvPr id="4" name="C_3#bc945125f.fixed?pid=8b5891d8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c945125f.fixed?pid=8b5891d8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6_1#bf5ab20f0?pid=421727a7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在做分离分解尿素的细菌实验时，甲同学从对应稀释倍数为</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养基上筛选出大约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150个菌落，而其他同学只筛选出大约50个菌落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。下列有关叙述出现科学性错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6_1#bf5ab20f0?pid=421727a7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54" b="-3491"/>
                </a:stretch>
              </a:blipFill>
            </p:spPr>
            <p:txBody>
              <a:bodyPr/>
              <a:lstStyle/>
              <a:p>
                <a:r>
                  <a:rPr lang="zh-CN" altLang="en-US">
                    <a:noFill/>
                  </a:rPr>
                  <a:t> </a:t>
                </a:r>
              </a:p>
            </p:txBody>
          </p:sp>
        </mc:Fallback>
      </mc:AlternateContent>
      <p:sp>
        <p:nvSpPr>
          <p:cNvPr id="3" name="QC_6_AN.27_1#bf5ab20f0.bracket?pid=421727a73&amp;color=0,0,0&amp;vpa=9&amp;vtp=1"/>
          <p:cNvSpPr/>
          <p:nvPr/>
        </p:nvSpPr>
        <p:spPr>
          <a:xfrm>
            <a:off x="167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6_2#bf5ab20f0.choices?pid=421727a73&amp;color=0,0,0&amp;vtp=1&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A.甲同学出现这种结果的原因可能是土样不同，也可能是操作过程出了问题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.可以将甲同学配制的培养基在不加菌液的情况下进行培养作为空白对照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，以证明培养基是否受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到污染</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.让其他同学用与甲同学一样的土样进行实验，如果结果与甲同学一致，则可以证明甲同学操作无误</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.B、C选项的实验思路都遵循了实验的对照原则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8_1#bf5ab20f0?vop=1&amp;pid=421727a7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P24“走进实验室——分离土壤中分解尿素的细菌并进行计数”的变式题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细讲述了相关实验过程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；而本题在教材内容基础上考查计数方法及对实验结果的分析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，逆向思考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导致实验误差的原因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，有助于养成严谨的实验习惯。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9_1#bf5ab20f0?vop=1&amp;pid=421727a7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甲同学获得的菌落数远大于其他同学，可能是由于所取的土样不同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，也可能是由于操作过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程中被污染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，A正确；受到污染可能是因为培养基灭菌不彻底，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或操作过程中没有保证无菌操作，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将甲同学配制的培养基在不加菌液的情况下进行培养作为空白对照，可以证明培养基是否受到污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，B正确；让其他同学用与甲同学一样的土样进行实验，如果结果与甲同学一致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甲同学操作正确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，C正确；B选项的实验思路遵循了实验的对照原则，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C选项的实验思路遵循了实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验的重复原则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0_1#bf5ab20f0?vop=1&amp;pid=421727a73&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1）该实验取样时用到的铁铲和纸袋都需要预先灭菌。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2）稀释土样时，每一次从试管中吸取稀释液前都要充分摇匀，以获得较为准确的计数结果。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3）试管和平板在使用前都要做好标记。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6c27b2b8.fixed?pid=8b5891d8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6c27b2b8.fixed?pid=8b5891d8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发酵工程的无菌技术</a:t>
            </a:r>
            <a:endParaRPr lang="en-US" altLang="zh-CN" sz="4400" dirty="0"/>
          </a:p>
        </p:txBody>
      </p:sp>
      <p:pic>
        <p:nvPicPr>
          <p:cNvPr id="4" name="C_3#86c27b2b8.fixed?pid=8b5891d8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6c27b2b8.fixed?pid=8b5891d8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1_1#ffbd0be32?pid=86c27b2b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瘤胃纤毛虫是一种能分泌纤维素酶的原生动物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，生活在牛羊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等反刍动物的瘤胃中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。研究人员将纯化的瘤胃纤毛虫接种到含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改良培养液（由</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MgSO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等组成）的试管中，每天投喂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底物悬液（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由淀粉和草粉组成），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天换液一次，投喂和换液结束后均充入某种气体再盖上盖子继续培养。每天进行计数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1_1#ffbd0be32?pid=86c27b2b8&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175" b="-2050"/>
                </a:stretch>
              </a:blipFill>
            </p:spPr>
            <p:txBody>
              <a:bodyPr/>
              <a:lstStyle/>
              <a:p>
                <a:r>
                  <a:rPr lang="zh-CN" altLang="en-US">
                    <a:noFill/>
                  </a:rPr>
                  <a:t> </a:t>
                </a:r>
              </a:p>
            </p:txBody>
          </p:sp>
        </mc:Fallback>
      </mc:AlternateContent>
      <p:sp>
        <p:nvSpPr>
          <p:cNvPr id="3" name="QC_4_AN.32_1#ffbd0be32.bracket?pid=86c27b2b8&amp;color=0,0,0&amp;vpa=10&amp;vtp=1"/>
          <p:cNvSpPr/>
          <p:nvPr/>
        </p:nvSpPr>
        <p:spPr>
          <a:xfrm>
            <a:off x="4478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1_2#ffbd0be32?htil=5&amp;pid=86c27b2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904431" y="3323277"/>
            <a:ext cx="249631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1_3#ffbd0be32.choices?htil=5&amp;pid=86c27b2b8&amp;color=0,0,0&amp;vtp=1&amp;bbb=1&amp;hb=1"/>
              <p:cNvSpPr/>
              <p:nvPr/>
            </p:nvSpPr>
            <p:spPr>
              <a:xfrm>
                <a:off x="722376" y="3248474"/>
                <a:ext cx="8129016"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A.可用干热灭菌法对改良培养液进行灭菌处理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共同作用能维持培养液的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.投喂和换液结束后充入的可能是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，其目的是提供无氧环境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.将等量瘤胃纤毛虫接种到含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改良培养液的试管中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，其环境容纳量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将上移</a:t>
                </a:r>
                <a:endParaRPr lang="en-US" altLang="zh-CN" sz="2000" dirty="0"/>
              </a:p>
            </p:txBody>
          </p:sp>
        </mc:Choice>
        <mc:Fallback>
          <p:sp>
            <p:nvSpPr>
              <p:cNvPr id="5" name="QC_4_BD.31_3#ffbd0be32.choices?htil=5&amp;pid=86c27b2b8&amp;color=0,0,0&amp;vtp=1&amp;bbb=1&amp;hb=1"/>
              <p:cNvSpPr>
                <a:spLocks noRot="1" noChangeAspect="1" noMove="1" noResize="1" noEditPoints="1" noAdjustHandles="1" noChangeArrowheads="1" noChangeShapeType="1" noTextEdit="1"/>
              </p:cNvSpPr>
              <p:nvPr/>
            </p:nvSpPr>
            <p:spPr>
              <a:xfrm>
                <a:off x="722376" y="3248474"/>
                <a:ext cx="8129016" cy="2265934"/>
              </a:xfrm>
              <a:prstGeom prst="rect">
                <a:avLst/>
              </a:prstGeom>
              <a:blipFill rotWithShape="1">
                <a:blip r:embed="rId3"/>
                <a:stretch>
                  <a:fillRect l="-5" t="-20" r="-623"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3_1#ffbd0be32?vop=1&amp;pid=86c27b2b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一般用湿热灭菌法对培养液进行灭菌，A错误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是缓冲物质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，能维持培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，B正确；瘤胃纤毛虫生活在胃内，胃内为无氧环境，投喂和换液结束后可充入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其目的是提供无氧环境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，C正确；将等量瘤胃纤毛虫接种到含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改良培养液的试管中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改良培养液，其环境容纳量将提高，D正确。</a:t>
                </a:r>
                <a:endParaRPr lang="en-US" altLang="zh-CN" sz="2200" dirty="0"/>
              </a:p>
            </p:txBody>
          </p:sp>
        </mc:Choice>
        <mc:Fallback>
          <p:sp>
            <p:nvSpPr>
              <p:cNvPr id="2" name="QC_4_AS.33_1#ffbd0be32?vop=1&amp;pid=86c27b2b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4_1#c407b24d0?htil=6&amp;pid=86c27b2b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99010" y="1054295"/>
            <a:ext cx="323697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34_2#c407b24d0?htil=6&amp;pid=86c27b2b8&amp;color=0,0,0&amp;vtp=1&amp;bt=1&amp;bbb=1&amp;hb=1&amp;hs=1"/>
          <p:cNvSpPr/>
          <p:nvPr/>
        </p:nvSpPr>
        <p:spPr>
          <a:xfrm>
            <a:off x="722376" y="972000"/>
            <a:ext cx="7379208"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有些蛋白质中含硫元素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微生物的作用下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，产生的硫化氢会引起水体发臭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。为探究某发臭水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体中的甲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、乙菌是否能产生硫化氢以及这两种菌的运动能力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人员采用穿刺接种法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，分别将甲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、乙菌接种在含有硫酸亚铁铵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与硫化氢结合产生黑色沉淀）的培养基中，如图所示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。假设两种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菌的繁殖速度相等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5_1#c407b24d0.bracket?pid=86c27b2b8&amp;color=0,0,0&amp;vpa=11&amp;vtp=1"/>
          <p:cNvSpPr/>
          <p:nvPr/>
        </p:nvSpPr>
        <p:spPr>
          <a:xfrm>
            <a:off x="5240401" y="32389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34_3#c407b24d0.choices?pid=86c27b2b8&amp;color=0,0,0&amp;vtp=1&amp;bbb=1&amp;hs=1"/>
          <p:cNvSpPr/>
          <p:nvPr/>
        </p:nvSpPr>
        <p:spPr>
          <a:xfrm>
            <a:off x="722376" y="36961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A.甲菌的运动能力比乙菌弱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.甲菌和乙菌均可分解、利用硫化氢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.两支试管中的培养基均不属于液体培养基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.甲、乙菌在培养基内部生长，一定不是好氧菌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6_1#c407b24d0?vop=1&amp;pid=86c27b2b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从图中可以看出，甲菌在试管中分布范围小于乙菌，说明了乙菌的运动能力比甲菌强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；该实验只能证明甲、乙两种菌均能产生硫化氢，但不能说明甲菌和乙菌均可分解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，B错误；本实验采用穿刺接种法，不能在液体培养基中进行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，所以两支试管中的培养基均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不是液体培养基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，C正确；甲、乙菌在培养基内部缺氧的环境下生长，一定不是好氧菌，D正确。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7_1#15c507252?htil=7&amp;pid=86c27b2b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30610" y="1054295"/>
            <a:ext cx="1581912"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37_2#15c507252?htil=7&amp;pid=86c27b2b8&amp;color=0,0,0&amp;vtp=1&amp;bt=1&amp;bbb=1&amp;hb=1&amp;hs=1"/>
          <p:cNvSpPr/>
          <p:nvPr/>
        </p:nvSpPr>
        <p:spPr>
          <a:xfrm>
            <a:off x="722376" y="972000"/>
            <a:ext cx="903427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以细菌为“颜料”、培养皿为“画布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”的活体绘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画艺术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，也被称为微生物艺术。该艺术利用培养基培养有色微生物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，并通过画笔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的勾勒将其塑造成精妙图案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，让科学与艺术在培养皿中翩然共舞。如图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孔雀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》在创作时使用了非致病性大肠杆菌的安全菌株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。下列关于创作微生物艺术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的操作过程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8_1#15c507252.bracket?pid=86c27b2b8&amp;color=0,0,0&amp;vpa=12&amp;vtp=1"/>
          <p:cNvSpPr/>
          <p:nvPr/>
        </p:nvSpPr>
        <p:spPr>
          <a:xfrm>
            <a:off x="3462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4_BD.37_3#15c507252.choices?pid=86c27b2b8&amp;color=0,0,0&amp;vtp=1&amp;bbb=1&amp;hb=1&amp;hs=1"/>
              <p:cNvSpPr/>
              <p:nvPr/>
            </p:nvSpPr>
            <p:spPr>
              <a:xfrm>
                <a:off x="722376" y="32484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A.创作细菌画，是一门优雅而危险的艺术，为防止污染，接种大肠杆菌后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，对培养基要进行高压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蒸汽灭菌处理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，以确保细菌被彻底灭活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.上述作品的培养基应该在灭菌前将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调为中性至弱碱性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.成型的作品应在室温下保存，防止微生物疯长影响整体效果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.使用接种环接种时，取菌种前和接种后都要将接种环进行湿热灭菌</a:t>
                </a:r>
                <a:endParaRPr lang="en-US" altLang="zh-CN" sz="2000" dirty="0"/>
              </a:p>
            </p:txBody>
          </p:sp>
        </mc:Choice>
        <mc:Fallback>
          <p:sp>
            <p:nvSpPr>
              <p:cNvPr id="5" name="QC_4_BD.37_3#15c507252.choices?pid=86c27b2b8&amp;color=0,0,0&amp;vtp=1&amp;bbb=1&amp;hb=1&amp;hs=1"/>
              <p:cNvSpPr>
                <a:spLocks noRot="1" noChangeAspect="1" noMove="1" noResize="1" noEditPoints="1" noAdjustHandles="1" noChangeArrowheads="1" noChangeShapeType="1" noTextEdit="1"/>
              </p:cNvSpPr>
              <p:nvPr/>
            </p:nvSpPr>
            <p:spPr>
              <a:xfrm>
                <a:off x="722376" y="3248474"/>
                <a:ext cx="10753344" cy="2253234"/>
              </a:xfrm>
              <a:prstGeom prst="rect">
                <a:avLst/>
              </a:prstGeom>
              <a:blipFill rotWithShape="1">
                <a:blip r:embed="rId2"/>
                <a:stretch>
                  <a:fillRect l="-4" t="-20" r="-266"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ddadc05b?pid=dcf97e2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[江苏盐城三校2024高二联考]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无菌技术围绕着如何避免杂菌的污染展开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，发酵工程中常采用化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、物理的方法杀灭或去除设备和相关材料中的微生物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。下列关于实验过程中杀灭微生物的叙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ddadc05b.bracket?pid=dcf97e293&amp;color=0,0,0&amp;vpa=1&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fddadc05b.choices?pid=dcf97e29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A.实验需要用到的培养基可以通过湿热灭菌法灭菌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.倒平板后，对空白培养基进行培养，可检测培养基是否被污染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.可用干热灭菌法对实验中所使用的培养皿、金属用具等进行灭菌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.在接种箱或超净工作台的使用过程中，可用紫外线照射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进行消毒</a:t>
                </a:r>
                <a:endParaRPr lang="en-US" altLang="zh-CN" sz="2000" dirty="0"/>
              </a:p>
            </p:txBody>
          </p:sp>
        </mc:Choice>
        <mc:Fallback>
          <p:sp>
            <p:nvSpPr>
              <p:cNvPr id="4" name="QC_5_BD.1_2#fddadc05b.choices?pid=dcf97e293&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9_1#15c507252?vop=1&amp;pid=86c27b2b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应该在接种前对培养基进行高压蒸汽灭菌处理，若接种后再灭菌，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大肠杆菌也会被杀死，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无法得到作品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，A错误；大肠杆菌适宜在中性至弱碱性环境中生长，所以培养基在灭菌前应将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调为中性至弱碱性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，B正确；低温会抑制微生物的生长，培养成型的作品应低温保存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，以免菌株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疯长影响整体效果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，C错误；使用接种环接种时，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取菌种前和接种后都要将接种环进行灼烧灭菌，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而不是湿热灭菌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39_1#15c507252?vop=1&amp;pid=86c27b2b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98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78e4d66e6?pid=86c27b2b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营养缺陷型菌株是突变后某些酶被破坏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，导致代谢过程中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某些合成反应不能进行的菌株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。如图是科研人员利用影印法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（用无菌丝绒布轻盖在已长好菌落的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，然后不转动任何角度，“复印”至新的培养基上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）初检某种氨基酸缺陷型菌株的过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（营养缺陷型菌株不能在基本培养基上生长，可以在完全培养基上生长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78e4d66e6.bracket?pid=86c27b2b8&amp;color=0,0,0&amp;vpa=13&amp;vtp=1&amp;bbb=1"/>
          <p:cNvSpPr/>
          <p:nvPr/>
        </p:nvSpPr>
        <p:spPr>
          <a:xfrm>
            <a:off x="922401" y="2790894"/>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4_BD.40_2#78e4d66e6?htil=8&amp;pid=86c27b2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08976" y="2882968"/>
            <a:ext cx="3648456"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0_3#78e4d66e6.choices?htil=8&amp;pid=86c27b2b8&amp;color=0,0,0&amp;vtp=1&amp;bbb=1&amp;hb=1"/>
          <p:cNvSpPr/>
          <p:nvPr/>
        </p:nvSpPr>
        <p:spPr>
          <a:xfrm>
            <a:off x="722376" y="3200976"/>
            <a:ext cx="6976872" cy="31327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A.①过程接种方法为稀释涂布平板法</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.进行②过程的顺序是先将丝绒布“复印”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至完全培养基上，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“复印”至基本培养基上</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.氨基酸缺陷型菌株应从基本培养基上没有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、完全培养基上对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应位置有的菌落中挑选</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.统计菌落种类和数目时要每隔一定时间观察统计一次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各类菌落数目稳定为止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2_1#78e4d66e6?vop=1&amp;pid=86c27b2b8&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2_2#78e4d66e6?vop=1&amp;pid=86c27b2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38728" y="1513528"/>
            <a:ext cx="5120640" cy="4773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3_1#78e4d66e6?vop=1&amp;pid=86c27b2b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统计菌落种类和数目应在菌落数目稳定时进行，为了保证统计结果准确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，应每隔一定时间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观察统计一次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，直到各类菌落数目稳定为止，D正确。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101d55ebe?pid=86c27b2b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[湖北腾云联盟2025高二联考]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夹层培养法可用于筛选营养缺陷型细菌，具体做法如图所示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在培养皿上倒一层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培养基（满足野生型菌株生长的最低营养成分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），待凝固后涂布一层经过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诱变处理的某种菌液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，其上再倒一层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。经培养后，首次出现的菌落标记为A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，最后倒一层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培养基（满足营养缺陷型菌株生长的营养成分），再培养，新出现的菌落标记为B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4_1#101d55ebe?pid=86c27b2b8&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175" b="-2050"/>
                </a:stretch>
              </a:blipFill>
            </p:spPr>
            <p:txBody>
              <a:bodyPr/>
              <a:lstStyle/>
              <a:p>
                <a:r>
                  <a:rPr lang="zh-CN" altLang="en-US">
                    <a:noFill/>
                  </a:rPr>
                  <a:t> </a:t>
                </a:r>
              </a:p>
            </p:txBody>
          </p:sp>
        </mc:Fallback>
      </mc:AlternateContent>
      <p:sp>
        <p:nvSpPr>
          <p:cNvPr id="3" name="QC_4_AN.45_1#101d55ebe.bracket?pid=86c27b2b8&amp;color=0,0,0&amp;vpa=14&amp;vtp=1"/>
          <p:cNvSpPr/>
          <p:nvPr/>
        </p:nvSpPr>
        <p:spPr>
          <a:xfrm>
            <a:off x="219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44_2#101d55ebe?pid=86c27b2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86784" y="3323277"/>
            <a:ext cx="4215384"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4_3#101d55ebe.choices?pid=86c27b2b8&amp;color=0,0,0&amp;vtp=1&amp;bbb=1"/>
              <p:cNvSpPr/>
              <p:nvPr/>
            </p:nvSpPr>
            <p:spPr>
              <a:xfrm>
                <a:off x="722376" y="43011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A.菌落A是营养缺陷型，菌落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B是野生型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.诱变处理是为了获得营养缺陷型细菌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可避免菌落被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.该方法可为研究细菌代谢路径提供依据</a:t>
                </a:r>
                <a:endParaRPr lang="en-US" altLang="zh-CN" sz="2000" dirty="0"/>
              </a:p>
            </p:txBody>
          </p:sp>
        </mc:Choice>
        <mc:Fallback>
          <p:sp>
            <p:nvSpPr>
              <p:cNvPr id="5" name="QC_4_BD.44_3#101d55ebe.choices?pid=86c27b2b8&amp;color=0,0,0&amp;vtp=1&amp;bbb=1"/>
              <p:cNvSpPr>
                <a:spLocks noRot="1" noChangeAspect="1" noMove="1" noResize="1" noEditPoints="1" noAdjustHandles="1" noChangeArrowheads="1" noChangeShapeType="1" noTextEdit="1"/>
              </p:cNvSpPr>
              <p:nvPr/>
            </p:nvSpPr>
            <p:spPr>
              <a:xfrm>
                <a:off x="722376" y="4301177"/>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101d55ebe?vop=1&amp;pid=86c27b2b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夹层培养法的原理是先在培养皿上倒一层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，待凝固后涂布一层经过诱变处理的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某种菌液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，其上再倒一层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，经培养后，首次出现的菌落标记为A，则菌落A为野生型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培养基，则新出现的菌落多数是营养缺陷型，即菌落B，A错误；细菌是原核细胞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变处理可提高突变率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，诱变是为了获得营养缺陷型细菌，B正确；培养基上可以长出菌落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，凝固后可以起到保护、支撑功能，再倒一层</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培养基可避免菌落被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，C正确；夹层培养法可用于筛选营养缺陷型细菌，可为研究细菌代谢路径提供依据，D正确。</a:t>
                </a:r>
                <a:endParaRPr lang="en-US" altLang="zh-CN" sz="2200" dirty="0"/>
              </a:p>
            </p:txBody>
          </p:sp>
        </mc:Choice>
        <mc:Fallback>
          <p:sp>
            <p:nvSpPr>
              <p:cNvPr id="2" name="QC_4_AS.46_1#101d55ebe?vop=1&amp;pid=86c27b2b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2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7_1#72c1c3a7f?pid=86c27b2b8&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[安徽江淮协作区2025高二联考]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柴油是重要的能源物质，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在现代社会能源体系中占有重要地位。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在柴油生产与使用时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，易使含柴油成分的污染物进入土壤并对土壤造成一定程度的污染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。为从土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壤中分离和筛选出能高效降解柴油的细菌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，科研小组进行了图1所示实验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。不考虑实验操作和计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pic>
        <p:nvPicPr>
          <p:cNvPr id="3" name="QO_4_BD.47_3#72c1c3a7f?iti=3&amp;htil=1&amp;pid=86c27b2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3460819"/>
            <a:ext cx="475488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7_4#72c1c3a7f?iti=4&amp;htil=1&amp;pid=86c27b2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998464" y="3140779"/>
            <a:ext cx="2057400"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7_5#72c1c3a7f?iti=5&amp;htil=1&amp;pid=86c27b2b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67344" y="2875603"/>
            <a:ext cx="2889504"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47_6#72c1c3a7f?iti=3&amp;htil=1&amp;pid=86c27b2b8&amp;color=0,0,0&amp;vtp=1&amp;bbb=1"/>
          <p:cNvSpPr/>
          <p:nvPr/>
        </p:nvSpPr>
        <p:spPr>
          <a:xfrm>
            <a:off x="2979357" y="51514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4_BD.47_7#72c1c3a7f?iti=4&amp;htil=1&amp;pid=86c27b2b8&amp;color=0,0,0&amp;vtp=1&amp;bbb=1"/>
          <p:cNvSpPr/>
          <p:nvPr/>
        </p:nvSpPr>
        <p:spPr>
          <a:xfrm>
            <a:off x="6796977" y="51514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4_BD.47_8#72c1c3a7f?iti=5&amp;htil=1&amp;pid=86c27b2b8&amp;color=0,0,0&amp;vtp=1&amp;bbb=1"/>
          <p:cNvSpPr/>
          <p:nvPr/>
        </p:nvSpPr>
        <p:spPr>
          <a:xfrm>
            <a:off x="9681908" y="514229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9" name="QO_4_BD.47_9#72c1c3a7f?pid=86c27b2b8&amp;color=0,0,0&amp;vtp=1&amp;bbb=1"/>
          <p:cNvSpPr/>
          <p:nvPr/>
        </p:nvSpPr>
        <p:spPr>
          <a:xfrm>
            <a:off x="722376" y="5614612"/>
            <a:ext cx="10753344" cy="405003"/>
          </a:xfrm>
          <a:prstGeom prst="rect">
            <a:avLst/>
          </a:prstGeom>
          <a:noFill/>
        </p:spPr>
        <p:txBody>
          <a:bodyPr wrap="none" lIns="0" tIns="0" rIns="0" bIns="0" rtlCol="0" anchor="t"/>
          <a:lstStyle/>
          <a:p>
            <a:pPr algn="ctr" latinLnBrk="1">
              <a:lnSpc>
                <a:spcPts val="3600"/>
              </a:lnSpc>
            </a:pP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8_1#2cb32932d?pid=72c1c3a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）分离柴油降解菌的培养基应以</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为唯一碳源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，该培养基从功能上看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5_AN.49_1#2cb32932d.blank?pid=72c1c3a7f&amp;color=0,0,0&amp;vpa=15&amp;vtp=1&amp;bbb=1"/>
          <p:cNvSpPr/>
          <p:nvPr/>
        </p:nvSpPr>
        <p:spPr>
          <a:xfrm>
            <a:off x="4599051" y="931165"/>
            <a:ext cx="6731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柴油</a:t>
            </a:r>
            <a:endParaRPr lang="en-US" altLang="zh-CN" sz="2000" spc="-50" dirty="0"/>
          </a:p>
        </p:txBody>
      </p:sp>
      <p:sp>
        <p:nvSpPr>
          <p:cNvPr id="4" name="QB_5_AN.50_1#2cb32932d.blank?pid=72c1c3a7f&amp;color=0,0,0&amp;vpa=16&amp;vtp=1&amp;bbb=1"/>
          <p:cNvSpPr/>
          <p:nvPr/>
        </p:nvSpPr>
        <p:spPr>
          <a:xfrm>
            <a:off x="9780651" y="931165"/>
            <a:ext cx="6731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a:t>
            </a:r>
            <a:endParaRPr lang="en-US" altLang="zh-CN" sz="2000" spc="-50" dirty="0"/>
          </a:p>
        </p:txBody>
      </p:sp>
      <p:sp>
        <p:nvSpPr>
          <p:cNvPr id="5" name="QB_5_AS.51_1#2cb32932d?vop=1&amp;pid=72c1c3a7f&amp;color=0,0,0&amp;vtp=1&amp;bbb=1&amp;hb=1"/>
          <p:cNvSpPr/>
          <p:nvPr/>
        </p:nvSpPr>
        <p:spPr>
          <a:xfrm>
            <a:off x="722376" y="148221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本实验的目的是从土壤中分离和筛选出能高效降解柴油的细菌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，因此分离柴油降解菌的培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养基应以柴油为唯一碳源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，这样能够在该培养基上生长的细菌为降解柴油的细菌。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从功能上分析，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该培养基为选择培养基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2_1#84610580e?pid=72c1c3a7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（2）平板划线法和稀释涂布平板法是常用的接种方法，两者的适用范围有所不同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，计数时宜采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法接种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。经统计，图1中A、B、C三个平板上的菌落数分别为66个、68个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土样中的细菌数约为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2_1#84610580e?pid=72c1c3a7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667" b="-3491"/>
                </a:stretch>
              </a:blipFill>
            </p:spPr>
            <p:txBody>
              <a:bodyPr/>
              <a:lstStyle/>
              <a:p>
                <a:r>
                  <a:rPr lang="zh-CN" altLang="en-US">
                    <a:noFill/>
                  </a:rPr>
                  <a:t> </a:t>
                </a:r>
              </a:p>
            </p:txBody>
          </p:sp>
        </mc:Fallback>
      </mc:AlternateContent>
      <p:sp>
        <p:nvSpPr>
          <p:cNvPr id="3" name="QB_5_AN.53_1#84610580e.blank?pid=72c1c3a7f&amp;color=0,0,0&amp;vpa=17&amp;vtp=1&amp;bbb=1"/>
          <p:cNvSpPr/>
          <p:nvPr/>
        </p:nvSpPr>
        <p:spPr>
          <a:xfrm>
            <a:off x="985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54_1#84610580e.blank?pid=72c1c3a7f&amp;color=0,0,0&amp;vpa=18&amp;vtp=1&amp;bbb=1"/>
              <p:cNvSpPr/>
              <p:nvPr/>
            </p:nvSpPr>
            <p:spPr>
              <a:xfrm>
                <a:off x="4103751" y="1906401"/>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54_1#84610580e.blank?pid=72c1c3a7f&amp;color=0,0,0&amp;vpa=18&amp;vtp=1&amp;bbb=1"/>
              <p:cNvSpPr>
                <a:spLocks noRot="1" noChangeAspect="1" noMove="1" noResize="1" noEditPoints="1" noAdjustHandles="1" noChangeArrowheads="1" noChangeShapeType="1" noTextEdit="1"/>
              </p:cNvSpPr>
              <p:nvPr/>
            </p:nvSpPr>
            <p:spPr>
              <a:xfrm>
                <a:off x="4103751" y="1906401"/>
                <a:ext cx="1250061" cy="304102"/>
              </a:xfrm>
              <a:prstGeom prst="rect">
                <a:avLst/>
              </a:prstGeom>
              <a:blipFill rotWithShape="1">
                <a:blip r:embed="rId2"/>
                <a:stretch>
                  <a:fillRect l="-30" t="-43" r="10" b="-8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55_1#84610580e?vop=1&amp;pid=72c1c3a7f&amp;color=0,0,0&amp;vtp=1&amp;bbb=1&amp;hb=1"/>
              <p:cNvSpPr/>
              <p:nvPr/>
            </p:nvSpPr>
            <p:spPr>
              <a:xfrm>
                <a:off x="722376" y="228187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平板划线法和稀释涂布平板法是常用的接种方法，两者的适用范围有所不同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，计数时宜采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用稀释涂布平板法进行接种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。经统计，图1中A、B、C三个平板上的菌落数分别为66个、68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个，且稀释倍数为</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土样中的细菌数约为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66</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5" name="QB_5_AS.55_1#84610580e?vop=1&amp;pid=72c1c3a7f&amp;color=0,0,0&amp;vtp=1&amp;bbb=1&amp;hb=1"/>
              <p:cNvSpPr>
                <a:spLocks noRot="1" noChangeAspect="1" noMove="1" noResize="1" noEditPoints="1" noAdjustHandles="1" noChangeArrowheads="1" noChangeShapeType="1" noTextEdit="1"/>
              </p:cNvSpPr>
              <p:nvPr/>
            </p:nvSpPr>
            <p:spPr>
              <a:xfrm>
                <a:off x="722376" y="2281877"/>
                <a:ext cx="10753344" cy="1783334"/>
              </a:xfrm>
              <a:prstGeom prst="rect">
                <a:avLst/>
              </a:prstGeom>
              <a:blipFill rotWithShape="1">
                <a:blip r:embed="rId3"/>
                <a:stretch>
                  <a:fillRect l="-4" t="-18" r="-25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6_1#4b487e1cf?pid=72c1c3a7f&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（3）研究小组发现：从土壤中分离柴油降解菌时，图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2中所示的菌株对柴油的降解率均超过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条件下，图2的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菌株细菌数量及对柴油的降解率随时间的变化情况如图3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，实践中应选用图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菌株降解柴油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。由图3可知，在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，柴油的降解率基本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不变但细菌数量有所下降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，不考虑氧气影响且柴油降解菌不处于休眠期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，发生这些变化的主要原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回答一点）。</a:t>
                </a:r>
                <a:endParaRPr lang="en-US" altLang="zh-CN" sz="2000" dirty="0">
                  <a:solidFill>
                    <a:srgbClr val="000000"/>
                  </a:solidFill>
                </a:endParaRPr>
              </a:p>
            </p:txBody>
          </p:sp>
        </mc:Choice>
        <mc:Fallback>
          <p:sp>
            <p:nvSpPr>
              <p:cNvPr id="2" name="QB_5_BD.56_1#4b487e1cf?pid=72c1c3a7f&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774" b="-16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7_1#4b487e1cf.blank?pid=72c1c3a7f&amp;color=0,0,0&amp;vpa=19&amp;vtp=1&amp;bbb=1"/>
              <p:cNvSpPr/>
              <p:nvPr/>
            </p:nvSpPr>
            <p:spPr>
              <a:xfrm>
                <a:off x="3676714" y="1939422"/>
                <a:ext cx="61595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57_1#4b487e1cf.blank?pid=72c1c3a7f&amp;color=0,0,0&amp;vpa=19&amp;vtp=1&amp;bbb=1"/>
              <p:cNvSpPr>
                <a:spLocks noRot="1" noChangeAspect="1" noMove="1" noResize="1" noEditPoints="1" noAdjustHandles="1" noChangeArrowheads="1" noChangeShapeType="1" noTextEdit="1"/>
              </p:cNvSpPr>
              <p:nvPr/>
            </p:nvSpPr>
            <p:spPr>
              <a:xfrm>
                <a:off x="3676714" y="1939422"/>
                <a:ext cx="615950" cy="294577"/>
              </a:xfrm>
              <a:prstGeom prst="rect">
                <a:avLst/>
              </a:prstGeom>
              <a:blipFill rotWithShape="1">
                <a:blip r:embed="rId2"/>
                <a:stretch>
                  <a:fillRect l="-10" t="-45" r="10" b="-7737"/>
                </a:stretch>
              </a:blipFill>
            </p:spPr>
            <p:txBody>
              <a:bodyPr/>
              <a:lstStyle/>
              <a:p>
                <a:r>
                  <a:rPr lang="zh-CN" altLang="en-US">
                    <a:noFill/>
                  </a:rPr>
                  <a:t> </a:t>
                </a:r>
              </a:p>
            </p:txBody>
          </p:sp>
        </mc:Fallback>
      </mc:AlternateContent>
      <p:sp>
        <p:nvSpPr>
          <p:cNvPr id="4" name="QB_5_AN.58_1#4b487e1cf.blank?pid=72c1c3a7f&amp;color=0,0,0&amp;vpa=20&amp;vtp=1&amp;bbb=1&amp;hb=1"/>
          <p:cNvSpPr/>
          <p:nvPr/>
        </p:nvSpPr>
        <p:spPr>
          <a:xfrm>
            <a:off x="722377" y="27627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柴油降解的产物积累过多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，抑制细菌生长；底物和生存空间不足，细菌停止增殖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；代谢产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物积累致细菌死亡</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59_1#4b487e1cf?vop=1&amp;pid=72c1c3a7f&amp;color=0,0,0&amp;vtp=1&amp;bbb=1&amp;hb=1"/>
              <p:cNvSpPr/>
              <p:nvPr/>
            </p:nvSpPr>
            <p:spPr>
              <a:xfrm>
                <a:off x="722376" y="3751395"/>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研究小组发现：从土壤中分离柴油降解菌时，图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2中所示的菌株对柴油的降解率均超过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条件下，图2的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菌株细菌数量及对柴油的降解率随时间的变化情况如图3所示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示结果显示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菌株降解率最高，因此，实践中应选用图2中的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菌株降解柴油。由图3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内，柴油的降解率基本不变但细菌数量有所下降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，该现象的原因可能是柴油降解的产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物积累过多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，抑制细菌生长；底物和生存空间不足，细菌停止增殖；代谢产物积累致细菌死亡等。</a:t>
                </a:r>
                <a:endParaRPr lang="en-US" altLang="zh-CN" sz="2200" dirty="0">
                  <a:solidFill>
                    <a:srgbClr val="000000"/>
                  </a:solidFill>
                </a:endParaRPr>
              </a:p>
            </p:txBody>
          </p:sp>
        </mc:Choice>
        <mc:Fallback>
          <p:sp>
            <p:nvSpPr>
              <p:cNvPr id="5" name="QB_5_AS.59_1#4b487e1cf?vop=1&amp;pid=72c1c3a7f&amp;color=0,0,0&amp;vtp=1&amp;bbb=1&amp;hb=1"/>
              <p:cNvSpPr>
                <a:spLocks noRot="1" noChangeAspect="1" noMove="1" noResize="1" noEditPoints="1" noAdjustHandles="1" noChangeArrowheads="1" noChangeShapeType="1" noTextEdit="1"/>
              </p:cNvSpPr>
              <p:nvPr/>
            </p:nvSpPr>
            <p:spPr>
              <a:xfrm>
                <a:off x="722376" y="3751395"/>
                <a:ext cx="10753344" cy="2253234"/>
              </a:xfrm>
              <a:prstGeom prst="rect">
                <a:avLst/>
              </a:prstGeom>
              <a:blipFill rotWithShape="1">
                <a:blip r:embed="rId3"/>
                <a:stretch>
                  <a:fillRect l="-4" t="-20" r="-2161"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fddadc05b?vop=1&amp;pid=dcf97e29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湿热灭菌法是指利用饱和蒸汽进行灭菌的方法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，实验需要用到的培养基可以通过湿热灭菌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，A正确；实验室中检测培养基是否被污染，一般是在倒平板后对空白培养基进行培养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；对耐高温的和需要保持干燥的物品，如玻璃器皿（吸管、培养皿等）、金属用具等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采用干热灭菌法灭菌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，C正确；接种箱或超净工作台在使用前，可用紫外线照射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进行消毒，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3_1#fddadc05b?vop=1&amp;pid=dcf97e29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96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60_1#72c1c3a7f?vop=1&amp;pid=86c27b2b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60_2#72c1c3a7f?vop=1&amp;pid=86c27b2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07408" y="1513528"/>
            <a:ext cx="3374136" cy="3749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1_1#d3cb32e8b?htil=10&amp;pid=74f0ef49b&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19067" y="1054296"/>
            <a:ext cx="4818888"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61_2#d3cb32e8b?htil=10&amp;pid=74f0ef49b&amp;color=0,0,0&amp;vtp=1&amp;bt=1&amp;bbb=1&amp;hb=1"/>
              <p:cNvSpPr/>
              <p:nvPr/>
            </p:nvSpPr>
            <p:spPr>
              <a:xfrm>
                <a:off x="722376" y="972000"/>
                <a:ext cx="5797296" cy="15706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[江苏盐城三校2024高二联考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扩展青霉常见于腐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烂的苹果中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，其分泌的展青霉素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是一种具有多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种危害的毒素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。为研究腐烂苹果中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人员进行了图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1所示实验。</a:t>
                </a:r>
                <a:endParaRPr lang="en-US" altLang="zh-CN" sz="2000" dirty="0"/>
              </a:p>
            </p:txBody>
          </p:sp>
        </mc:Choice>
        <mc:Fallback>
          <p:sp>
            <p:nvSpPr>
              <p:cNvPr id="3" name="QO_5_BD.61_2#d3cb32e8b?htil=10&amp;pid=74f0ef49b&amp;color=0,0,0&amp;vtp=1&amp;bt=1&amp;bbb=1&amp;hb=1"/>
              <p:cNvSpPr>
                <a:spLocks noRot="1" noChangeAspect="1" noMove="1" noResize="1" noEditPoints="1" noAdjustHandles="1" noChangeArrowheads="1" noChangeShapeType="1" noTextEdit="1"/>
              </p:cNvSpPr>
              <p:nvPr/>
            </p:nvSpPr>
            <p:spPr>
              <a:xfrm>
                <a:off x="722376" y="972000"/>
                <a:ext cx="5797296" cy="1570609"/>
              </a:xfrm>
              <a:prstGeom prst="rect">
                <a:avLst/>
              </a:prstGeom>
              <a:blipFill rotWithShape="1">
                <a:blip r:embed="rId2"/>
                <a:stretch>
                  <a:fillRect l="-7" t="-29" r="-1466" b="-1855"/>
                </a:stretch>
              </a:blipFill>
            </p:spPr>
            <p:txBody>
              <a:bodyPr/>
              <a:lstStyle/>
              <a:p>
                <a:r>
                  <a:rPr lang="zh-CN" altLang="en-US">
                    <a:noFill/>
                  </a:rPr>
                  <a:t> </a:t>
                </a:r>
              </a:p>
            </p:txBody>
          </p:sp>
        </mc:Fallback>
      </mc:AlternateContent>
      <p:pic>
        <p:nvPicPr>
          <p:cNvPr id="4" name="QO_5_BD.61_3#d3cb32e8b?htil=11&amp;pid=74f0ef4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8776" y="3462724"/>
            <a:ext cx="5239512"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1_4#d3cb32e8b?htil=11&amp;pid=74f0ef49b&amp;color=0,0,0&amp;vtp=1&amp;bbb=1&amp;hb=1&amp;hs=1"/>
          <p:cNvSpPr/>
          <p:nvPr/>
        </p:nvSpPr>
        <p:spPr>
          <a:xfrm>
            <a:off x="722376" y="2576391"/>
            <a:ext cx="5376672" cy="7578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其中“病健交界处”为腐烂部位（病斑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）与未腐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烂部位的交界处，根据与病斑距离的不同将苹果</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1_4#d3cb32e8b?htil=11&amp;pid=74f0ef49b&amp;color=0,0,0&amp;vtp=1&amp;bbb=1&amp;hb=1&amp;hs=1"/>
              <p:cNvSpPr/>
              <p:nvPr/>
            </p:nvSpPr>
            <p:spPr>
              <a:xfrm>
                <a:off x="722376" y="972000"/>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①~⑤五个部位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。分别测定病斑直径为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的苹果中①~⑤部位的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endParaRPr lang="en-US" altLang="zh-CN" sz="2000" dirty="0"/>
              </a:p>
            </p:txBody>
          </p:sp>
        </mc:Choice>
        <mc:Fallback>
          <p:sp>
            <p:nvSpPr>
              <p:cNvPr id="2" name="QO_5_BD.61_4#d3cb32e8b?htil=11&amp;pid=74f0ef49b&amp;color=0,0,0&amp;vtp=1&amp;bbb=1&amp;hb=1&amp;hs=1"/>
              <p:cNvSpPr>
                <a:spLocks noRot="1" noChangeAspect="1" noMove="1" noResize="1" noEditPoints="1" noAdjustHandles="1" noChangeArrowheads="1" noChangeShapeType="1" noTextEdit="1"/>
              </p:cNvSpPr>
              <p:nvPr/>
            </p:nvSpPr>
            <p:spPr>
              <a:xfrm>
                <a:off x="722376" y="972000"/>
                <a:ext cx="10752014" cy="856234"/>
              </a:xfrm>
              <a:prstGeom prst="rect">
                <a:avLst/>
              </a:prstGeom>
              <a:blipFill rotWithShape="1">
                <a:blip r:embed="rId1"/>
                <a:stretch>
                  <a:fillRect l="-4" t="-53" r="-1058" b="-5257"/>
                </a:stretch>
              </a:blipFill>
            </p:spPr>
            <p:txBody>
              <a:bodyPr/>
              <a:lstStyle/>
              <a:p>
                <a:r>
                  <a:rPr lang="zh-CN" altLang="en-US">
                    <a:noFill/>
                  </a:rPr>
                  <a:t> </a:t>
                </a:r>
              </a:p>
            </p:txBody>
          </p:sp>
        </mc:Fallback>
      </mc:AlternateContent>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1_5#d3cb32e8b?pid=74f0ef49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62_1#fd3cb1eba?pid=d3cb32e8b&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（1）该实验将扩展青霉菌种接种到苹果上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，这里的苹果相当于微生物培养中的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验的自变量是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63_1#fd3cb1eba.blank?pid=d3cb32e8b&amp;color=0,0,0&amp;vpa=21&amp;vtp=1&amp;bbb=1"/>
          <p:cNvSpPr/>
          <p:nvPr/>
        </p:nvSpPr>
        <p:spPr>
          <a:xfrm>
            <a:off x="9517126" y="1394841"/>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培养基</a:t>
            </a:r>
            <a:endParaRPr lang="en-US" altLang="zh-CN" sz="2000" dirty="0"/>
          </a:p>
        </p:txBody>
      </p:sp>
      <p:sp>
        <p:nvSpPr>
          <p:cNvPr id="5" name="QB_6_AN.64_1#fd3cb1eba.blank?pid=d3cb32e8b&amp;color=0,0,0&amp;vpa=22&amp;vtp=1&amp;bbb=1"/>
          <p:cNvSpPr/>
          <p:nvPr/>
        </p:nvSpPr>
        <p:spPr>
          <a:xfrm>
            <a:off x="2255901" y="1832991"/>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与病斑的距离和病斑的直径</a:t>
            </a:r>
            <a:endParaRPr lang="en-US" altLang="zh-CN" sz="2000" dirty="0"/>
          </a:p>
        </p:txBody>
      </p:sp>
      <p:sp>
        <p:nvSpPr>
          <p:cNvPr id="6" name="QB_6_AS.65_1#fd3cb1eba?vop=1&amp;pid=d3cb32e8b&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培养基一般含有水、碳源、氮源、无机盐等，扩展青霉的生长和繁殖需要营养物质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验将扩展青霉菌种接种到苹果上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，这里的苹果相当于微生物培养中的培养基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与病斑的距离和病斑的直径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AlternateContent xmlns:mc="http://schemas.openxmlformats.org/markup-compatibility/2006">
        <mc:Choice xmlns:a14="http://schemas.microsoft.com/office/drawing/2010/main" Requires="a14">
          <p:sp>
            <p:nvSpPr>
              <p:cNvPr id="7" name="QB_6_BD.66_1#7ee038f7d?pid=d3cb32e8b&amp;color=0,0,0&amp;vtp=1&amp;bbb=1&amp;hb=1"/>
              <p:cNvSpPr/>
              <p:nvPr/>
            </p:nvSpPr>
            <p:spPr>
              <a:xfrm>
                <a:off x="722376" y="3758946"/>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2中信息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填“能”或“不能”）得出病斑直径越大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，苹果中距离病斑相同部位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含量越高这个结论。</a:t>
                </a:r>
                <a:endParaRPr lang="en-US" altLang="zh-CN" sz="2000" dirty="0"/>
              </a:p>
            </p:txBody>
          </p:sp>
        </mc:Choice>
        <mc:Fallback>
          <p:sp>
            <p:nvSpPr>
              <p:cNvPr id="7" name="QB_6_BD.66_1#7ee038f7d?pid=d3cb32e8b&amp;color=0,0,0&amp;vtp=1&amp;bbb=1&amp;hb=1"/>
              <p:cNvSpPr>
                <a:spLocks noRot="1" noChangeAspect="1" noMove="1" noResize="1" noEditPoints="1" noAdjustHandles="1" noChangeArrowheads="1" noChangeShapeType="1" noTextEdit="1"/>
              </p:cNvSpPr>
              <p:nvPr/>
            </p:nvSpPr>
            <p:spPr>
              <a:xfrm>
                <a:off x="722376" y="3758946"/>
                <a:ext cx="10753344" cy="856234"/>
              </a:xfrm>
              <a:prstGeom prst="rect">
                <a:avLst/>
              </a:prstGeom>
              <a:blipFill rotWithShape="1">
                <a:blip r:embed="rId1"/>
                <a:stretch>
                  <a:fillRect l="-4" t="-44" r="-815" b="-5265"/>
                </a:stretch>
              </a:blipFill>
            </p:spPr>
            <p:txBody>
              <a:bodyPr/>
              <a:lstStyle/>
              <a:p>
                <a:r>
                  <a:rPr lang="zh-CN" altLang="en-US">
                    <a:noFill/>
                  </a:rPr>
                  <a:t> </a:t>
                </a:r>
              </a:p>
            </p:txBody>
          </p:sp>
        </mc:Fallback>
      </mc:AlternateContent>
      <p:sp>
        <p:nvSpPr>
          <p:cNvPr id="8" name="QB_6_AN.67_1#7ee038f7d.blank?pid=d3cb32e8b&amp;color=0,0,0&amp;vpa=23&amp;vtp=1&amp;bbb=1"/>
          <p:cNvSpPr/>
          <p:nvPr/>
        </p:nvSpPr>
        <p:spPr>
          <a:xfrm>
            <a:off x="2808351" y="37208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p:sp>
        <p:nvSpPr>
          <p:cNvPr id="9" name="QB_6_AS.68_1#7ee038f7d?vop=1&amp;pid=d3cb32e8b&amp;color=0,0,0&amp;vtp=1&amp;bbb=1"/>
          <p:cNvSpPr/>
          <p:nvPr/>
        </p:nvSpPr>
        <p:spPr>
          <a:xfrm>
            <a:off x="722376" y="462788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6bda9bd76?pid=d3cb32e8b&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（3）由实验结果可知，苹果去除腐烂部位后也不建议食用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70_1#6bda9bd76.blank?pid=d3cb32e8b&amp;color=0,0,0&amp;vpa=24&amp;vtp=1&amp;bbb=1&amp;hb=1"/>
              <p:cNvSpPr/>
              <p:nvPr/>
            </p:nvSpPr>
            <p:spPr>
              <a:xfrm>
                <a:off x="722377" y="931165"/>
                <a:ext cx="10749631" cy="837502"/>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未腐烂部位含有一定量的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𝐏𝐀𝐓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70_1#6bda9bd76.blank?pid=d3cb32e8b&amp;color=0,0,0&amp;vpa=24&amp;vtp=1&amp;bbb=1&amp;hb=1"/>
              <p:cNvSpPr>
                <a:spLocks noRot="1" noChangeAspect="1" noMove="1" noResize="1" noEditPoints="1" noAdjustHandles="1" noChangeArrowheads="1" noChangeShapeType="1" noTextEdit="1"/>
              </p:cNvSpPr>
              <p:nvPr/>
            </p:nvSpPr>
            <p:spPr>
              <a:xfrm>
                <a:off x="722377" y="931165"/>
                <a:ext cx="10749631" cy="837502"/>
              </a:xfrm>
              <a:prstGeom prst="rect">
                <a:avLst/>
              </a:prstGeom>
              <a:blipFill rotWithShape="1">
                <a:blip r:embed="rId1"/>
                <a:stretch>
                  <a:fillRect l="-4" t="-30" r="1" b="-61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71_1#6bda9bd76?vop=1&amp;pid=d3cb32e8b&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由实验结果可知，②~⑤部位没有腐烂，也检测到了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，故苹果去除腐烂部位后也不建议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71_1#6bda9bd76?vop=1&amp;pid=d3cb32e8b&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756" b="-5013"/>
                </a:stretch>
              </a:blipFill>
            </p:spPr>
            <p:txBody>
              <a:bodyPr/>
              <a:lstStyle/>
              <a:p>
                <a:r>
                  <a:rPr lang="zh-CN" altLang="en-US">
                    <a:noFill/>
                  </a:rPr>
                  <a:t> </a:t>
                </a:r>
              </a:p>
            </p:txBody>
          </p:sp>
        </mc:Fallback>
      </mc:AlternateContent>
      <p:sp>
        <p:nvSpPr>
          <p:cNvPr id="5" name="QB_6_BD.72_1#2908441c3?pid=d3cb32e8b&amp;color=0,0,0&amp;vtp=1&amp;bbb=1&amp;hb=1"/>
          <p:cNvSpPr/>
          <p:nvPr/>
        </p:nvSpPr>
        <p:spPr>
          <a:xfrm>
            <a:off x="722376" y="27810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（4）实验结束后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，需要对实验所用器材进行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73_1#2908441c3.blank?pid=d3cb32e8b&amp;color=0,0,0&amp;vpa=25&amp;vtp=1&amp;bbb=1"/>
          <p:cNvSpPr/>
          <p:nvPr/>
        </p:nvSpPr>
        <p:spPr>
          <a:xfrm>
            <a:off x="5707126" y="27429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2000" dirty="0"/>
          </a:p>
        </p:txBody>
      </p:sp>
      <p:sp>
        <p:nvSpPr>
          <p:cNvPr id="7" name="QB_6_AN.74_1#2908441c3.blank?pid=d3cb32e8b&amp;color=0,0,0&amp;vpa=26&amp;vtp=1&amp;bbb=1&amp;hb=1"/>
          <p:cNvSpPr/>
          <p:nvPr/>
        </p:nvSpPr>
        <p:spPr>
          <a:xfrm>
            <a:off x="722377" y="27429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防止扩展青霉污染环境和感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染操作者</a:t>
            </a:r>
            <a:endParaRPr lang="en-US" altLang="zh-CN" sz="2000" dirty="0"/>
          </a:p>
        </p:txBody>
      </p:sp>
      <p:sp>
        <p:nvSpPr>
          <p:cNvPr id="8" name="QB_6_AS.75_1#2908441c3?vop=1&amp;pid=d3cb32e8b&amp;color=0,0,0&amp;vtp=1&amp;bbb=1&amp;hb=1"/>
          <p:cNvSpPr/>
          <p:nvPr/>
        </p:nvSpPr>
        <p:spPr>
          <a:xfrm>
            <a:off x="722376" y="37256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实验过程中的器材会接触菌种，所以实验结束后需要对所用到的器材进行灭菌处理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扩展青霉污染环境和感染操作者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76_1#d3cb32e8b?vop=1&amp;pid=74f0ef49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76_2#d3cb32e8b?vop=1&amp;pid=74f0ef49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26664" y="1513528"/>
            <a:ext cx="6135624" cy="47640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f6c1c65b?pid=dcf97e29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[河北邯郸十校2024高二联考]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在生产、生活和科研中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，经常通过无菌技术避免杂菌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f6c1c65b.bracket?pid=dcf97e293&amp;color=0,0,0&amp;vpa=2&amp;vtp=1&amp;bbb=1"/>
          <p:cNvSpPr/>
          <p:nvPr/>
        </p:nvSpPr>
        <p:spPr>
          <a:xfrm>
            <a:off x="3970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4_2#5f6c1c65b.choices?pid=dcf97e29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A.通过消毒或灭菌，可杀死所有的微生物，包括孢子和芽孢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.接种环、涂布器等接种用具的灭菌方式只有灼烧灭菌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.为避免污染，接种等操作尽量在超净工作台上并在酒精灯火焰附近进行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.对于牛奶等不耐高温的液体，一般采用紫外线照射法进行消毒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5f6c1c65b?vop=1&amp;pid=dcf97e29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消毒不能杀死所有的微生物，包括孢子和芽孢，A错误；接种环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、涂布器等接种用具的灭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菌方式除了灼烧灭菌外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，也可用干热空气灭菌，B错误；为避免杂菌污染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，接种等操作尽量在超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净工作台上并在酒精灯火焰附近进行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，超净工作台台面每次实验前要用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酒精擦拭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，然后紫外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线消毒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，C正确；对于一些不耐高温的液体，如牛奶，一般采用巴氏消毒法进行消毒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6_1#5f6c1c65b?vop=1&amp;pid=dcf97e29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9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5f6c1c65b?vop=1&amp;pid=dcf97e293&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灭菌方法与适用的对象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：适用于接种工具、试管口和瓶口等；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干热空气灭菌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：适用于玻璃器皿（如吸管、培养皿等）和金属工具等耐高温和需要保持干燥的物品；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湿热灭菌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（高压蒸汽灭菌）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适用于培养基及容器等遇高温和潮湿不发生变化或损坏的物品。</a:t>
                </a:r>
                <a:endParaRPr lang="en-US" altLang="zh-CN" sz="2000" dirty="0"/>
              </a:p>
            </p:txBody>
          </p:sp>
        </mc:Choice>
        <mc:Fallback>
          <p:sp>
            <p:nvSpPr>
              <p:cNvPr id="2" name="QC_5_EX.7_1#5f6c1c65b?vop=1&amp;pid=dcf97e293&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447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6c5926a6c?pid=dcf97e29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[广西桂林2025高二月考]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在培养基配制和微生物接种的过程中，需确保无杂菌污染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，进行无菌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图中符合无菌操作要求的有(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6c5926a6c.bracket?pid=dcf97e293&amp;color=0,0,0&amp;vpa=3&amp;vtp=1"/>
          <p:cNvSpPr/>
          <p:nvPr/>
        </p:nvSpPr>
        <p:spPr>
          <a:xfrm>
            <a:off x="473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8_3#6c5926a6c?htil=1&amp;pid=dcf97e2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97864" y="1951677"/>
            <a:ext cx="4425696"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6c5926a6c?htil=1&amp;pid=dcf97e2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96328" y="2134557"/>
            <a:ext cx="3182112"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8_5#6c5926a6c.choices?pid=dcf97e293&amp;color=0,0,0&amp;vtp=1&amp;bbb=1"/>
          <p:cNvSpPr/>
          <p:nvPr/>
        </p:nvSpPr>
        <p:spPr>
          <a:xfrm>
            <a:off x="722376" y="40725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B.①②③⑤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6c5926a6c?vop=1&amp;pid=dcf97e29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酒精灯火焰附近存在一个无菌区，为避免周围环境中的微生物污染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，应将装有培养基的锥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形瓶瓶口通过火焰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，并在火焰旁将培养基倒入灭菌的培养皿中，且要在酒精灯火焰附近接种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正确；盛菌种的试管管口通过酒精灯火焰，以防止杂菌污染，②正确；进行平板划线时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种前接种环要在火焰上灼烧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，待冷却后进行接种，③正确；培养皿不能直接放在火焰上灼烧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8489</Words>
  <Application>WPS 演示</Application>
  <PresentationFormat>宽屏</PresentationFormat>
  <Paragraphs>387</Paragraphs>
  <Slides>45</Slides>
  <Notes>45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45</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2025-10-22T08:32:00Z</dcterms:created>
  <dcterms:modified xsi:type="dcterms:W3CDTF">2025-10-31T10:19:20Z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05B14DED5F7D4B6291CA0B2EF86DA156_12</vt:lpwstr>
  </property>
  <property fmtid="{D5CDD505-2E9C-101B-9397-08002B2CF9AE}" pid="3" name="KSOProductBuildVer">
    <vt:lpwstr>2052-12.1.0.23125</vt:lpwstr>
  </property>
</Properties>
</file>